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72" r:id="rId4"/>
    <p:sldId id="290" r:id="rId5"/>
    <p:sldId id="268" r:id="rId6"/>
    <p:sldId id="259" r:id="rId7"/>
    <p:sldId id="271" r:id="rId8"/>
    <p:sldId id="291" r:id="rId9"/>
    <p:sldId id="289" r:id="rId10"/>
    <p:sldId id="261" r:id="rId11"/>
    <p:sldId id="258" r:id="rId12"/>
    <p:sldId id="282" r:id="rId13"/>
    <p:sldId id="267" r:id="rId14"/>
    <p:sldId id="269" r:id="rId15"/>
    <p:sldId id="263" r:id="rId16"/>
    <p:sldId id="274" r:id="rId17"/>
    <p:sldId id="286" r:id="rId18"/>
    <p:sldId id="287" r:id="rId19"/>
    <p:sldId id="288" r:id="rId20"/>
    <p:sldId id="279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9"/>
  </p:normalViewPr>
  <p:slideViewPr>
    <p:cSldViewPr snapToGrid="0" snapToObjects="1">
      <p:cViewPr varScale="1">
        <p:scale>
          <a:sx n="81" d="100"/>
          <a:sy n="81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3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9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D105-5F40-554B-A5BD-D6A7AB2F1818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AA18-4E72-0C4D-A70E-8DC8FB6C6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join/QAeVwPNu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.betterchinese.com/Login.asp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lever.com/in/hisd/teacher/collections/distric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MSDismissal@houstonisd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51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8549" y="1369428"/>
            <a:ext cx="62779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  <a:ea typeface="LeebysSassyPants" panose="02000603000000000000" pitchFamily="2" charset="0"/>
              </a:rPr>
              <a:t>Homework</a:t>
            </a:r>
          </a:p>
          <a:p>
            <a:pPr algn="ctr"/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All homework is sent home in white binders on Monday.</a:t>
            </a:r>
          </a:p>
          <a:p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 It is due the following Monday and must have student’s name and turned on time.</a:t>
            </a:r>
          </a:p>
          <a:p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463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310" y="1032665"/>
            <a:ext cx="6619164" cy="65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  <a:ea typeface="LeebysSassyPants" panose="02000603000000000000" pitchFamily="2" charset="0"/>
              </a:rPr>
              <a:t>Chinese/Math/Science</a:t>
            </a:r>
          </a:p>
          <a:p>
            <a:endParaRPr lang="en-US" sz="11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Body language, visual aids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Mini-lesson as a class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Interactive read aloud with accountable talk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Sentence structure practice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Guided practice and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Hands-on activities to master concepts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Small group and workstations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Experiments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304747" lvl="0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latin typeface="LeebysSassyPants" panose="02000603000000000000" pitchFamily="2" charset="0"/>
              <a:ea typeface="LeebysSassyPants" panose="02000603000000000000" pitchFamily="2" charset="0"/>
            </a:endParaRPr>
          </a:p>
          <a:p>
            <a:pPr marL="457200" indent="-457200">
              <a:buFontTx/>
              <a:buChar char="-"/>
            </a:pPr>
            <a:endParaRPr lang="en-US" dirty="0">
              <a:latin typeface="LeebysSassyPants" panose="02000603000000000000" pitchFamily="2" charset="0"/>
              <a:ea typeface="LeebysSassyPants" panose="02000603000000000000" pitchFamily="2" charset="0"/>
            </a:endParaRPr>
          </a:p>
          <a:p>
            <a:pPr marL="457200" indent="-457200">
              <a:buFontTx/>
              <a:buChar char="-"/>
            </a:pPr>
            <a:endParaRPr lang="en-US" sz="3200" dirty="0"/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11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0310" y="1032665"/>
            <a:ext cx="66191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  <a:ea typeface="LeebysSassyPants" panose="02000603000000000000" pitchFamily="2" charset="0"/>
              </a:rPr>
              <a:t>Chinese/Math/Science</a:t>
            </a:r>
          </a:p>
          <a:p>
            <a:endParaRPr lang="en-US" sz="11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Math: </a:t>
            </a:r>
            <a:r>
              <a:rPr lang="en-US" sz="2000" i="1" dirty="0">
                <a:latin typeface="Comic Sans MS" panose="030F0702030302020204" pitchFamily="66" charset="0"/>
              </a:rPr>
              <a:t>Go Math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Science: </a:t>
            </a:r>
            <a:r>
              <a:rPr lang="en-US" sz="2000" i="1" dirty="0">
                <a:latin typeface="Comic Sans MS" panose="030F0702030302020204" pitchFamily="66" charset="0"/>
              </a:rPr>
              <a:t>Science Fusion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Chinese: </a:t>
            </a:r>
            <a:r>
              <a:rPr lang="en-US" sz="2000" i="1" dirty="0">
                <a:latin typeface="Comic Sans MS" panose="030F0702030302020204" pitchFamily="66" charset="0"/>
              </a:rPr>
              <a:t>My First Chinese Reader Vol. 1- Simplified Chinese Characters</a:t>
            </a:r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>
                <a:latin typeface="Comic Sans MS" panose="030F0702030302020204" pitchFamily="66" charset="0"/>
              </a:rPr>
              <a:t>Quizlet: </a:t>
            </a:r>
            <a:r>
              <a:rPr lang="en-US" sz="2000" b="1" dirty="0">
                <a:latin typeface="Comic Sans MS" panose="030F0702030302020204" pitchFamily="66" charset="0"/>
                <a:hlinkClick r:id="rId3"/>
              </a:rPr>
              <a:t>https://quizlet.com/join/QAeVwPNu4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Need to know 139 high frequency words</a:t>
            </a:r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>
                <a:latin typeface="Comic Sans MS" panose="030F0702030302020204" pitchFamily="66" charset="0"/>
              </a:rPr>
              <a:t>Better Chinese online learning:</a:t>
            </a:r>
            <a:r>
              <a:rPr lang="en-US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US" sz="2000" dirty="0">
                <a:latin typeface="Comic Sans MS" panose="030F0702030302020204" pitchFamily="66" charset="0"/>
                <a:hlinkClick r:id="rId4"/>
              </a:rPr>
              <a:t>http://online.betterchinese.com/Login.aspx</a:t>
            </a:r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dirty="0">
                <a:latin typeface="Comic Sans MS" panose="030F0702030302020204" pitchFamily="66" charset="0"/>
              </a:rPr>
              <a:t>ClassDojo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587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72542" y="1404674"/>
            <a:ext cx="6341422" cy="384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44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Social Studies</a:t>
            </a:r>
          </a:p>
          <a:p>
            <a:pPr lvl="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Students will take an in depth look at our world. We will use hands-on materials, literature, maps, and technology to explore a variety of themes. We will explore and integrate many Social Studies units in our English curriculum.  </a:t>
            </a:r>
          </a:p>
        </p:txBody>
      </p:sp>
    </p:spTree>
    <p:extLst>
      <p:ext uri="{BB962C8B-B14F-4D97-AF65-F5344CB8AC3E}">
        <p14:creationId xmlns:p14="http://schemas.microsoft.com/office/powerpoint/2010/main" val="139975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/>
        </p:nvSpPr>
        <p:spPr>
          <a:xfrm>
            <a:off x="1430774" y="1169928"/>
            <a:ext cx="6416157" cy="5568666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90000"/>
              <a:buFont typeface="Century Gothic" pitchFamily="34" charset="0"/>
              <a:buChar char="–"/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Clr>
                <a:schemeClr val="accent6">
                  <a:lumMod val="75000"/>
                </a:schemeClr>
              </a:buClr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648227-8774-4E73-A4EB-FAE06A9E2431}"/>
              </a:ext>
            </a:extLst>
          </p:cNvPr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Writing &amp; Reading 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Writing conventions and parts of speech. (punctuation, nouns, etc.)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Various forms of writing (letters, poems,  realistic fiction,  narratives, journals and prompt writing) and the writing process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Read self-selected books on reading level for independent reading, read to someone, “Book Clubs”, and small group instruction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Renaissance testing BOY, MOY, EOY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High Frequency Words (125)</a:t>
            </a:r>
          </a:p>
          <a:p>
            <a:pPr lvl="1"/>
            <a:r>
              <a:rPr lang="en-US" dirty="0">
                <a:hlinkClick r:id="rId3"/>
              </a:rPr>
              <a:t>https://clever.com/in/hisd/teacher/collections/district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4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69211" y="1333421"/>
            <a:ext cx="5860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  <a:ea typeface="LeebysSassyPants" panose="02000603000000000000" pitchFamily="2" charset="0"/>
              </a:rPr>
              <a:t>Questions?</a:t>
            </a:r>
          </a:p>
          <a:p>
            <a:pPr algn="ctr"/>
            <a:endParaRPr lang="en-US" sz="28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ea typeface="LeebysSassyPants" panose="02000603000000000000" pitchFamily="2" charset="0"/>
              </a:rPr>
              <a:t>-</a:t>
            </a:r>
            <a:r>
              <a:rPr lang="en-US" sz="2400" dirty="0">
                <a:latin typeface="Comic Sans MS" panose="030F0702030302020204" pitchFamily="66" charset="0"/>
                <a:ea typeface="LeebysSassyPants" panose="02000603000000000000" pitchFamily="2" charset="0"/>
              </a:rPr>
              <a:t>Refer to the MIMS student handbook</a:t>
            </a:r>
          </a:p>
          <a:p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ea typeface="LeebysSassyPants" panose="02000603000000000000" pitchFamily="2" charset="0"/>
              </a:rPr>
              <a:t>-Read Dojo story</a:t>
            </a:r>
          </a:p>
          <a:p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ea typeface="LeebysSassyPants" panose="02000603000000000000" pitchFamily="2" charset="0"/>
              </a:rPr>
              <a:t>-E-mail us</a:t>
            </a:r>
          </a:p>
          <a:p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ea typeface="LeebysSassyPants" panose="02000603000000000000" pitchFamily="2" charset="0"/>
              </a:rPr>
              <a:t>-Schedule a conference</a:t>
            </a:r>
          </a:p>
        </p:txBody>
      </p:sp>
    </p:spTree>
    <p:extLst>
      <p:ext uri="{BB962C8B-B14F-4D97-AF65-F5344CB8AC3E}">
        <p14:creationId xmlns:p14="http://schemas.microsoft.com/office/powerpoint/2010/main" val="146283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6852" y="1621442"/>
            <a:ext cx="657586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  <a:ea typeface="LeebysSassyPants" panose="02000603000000000000" pitchFamily="2" charset="0"/>
              </a:rPr>
              <a:t>It Takes a Village</a:t>
            </a:r>
            <a:r>
              <a:rPr lang="en-US" sz="4000" dirty="0">
                <a:latin typeface="Comic Sans MS" panose="030F0702030302020204" pitchFamily="66" charset="0"/>
                <a:ea typeface="LeebysSassyPants" panose="02000603000000000000" pitchFamily="2" charset="0"/>
              </a:rPr>
              <a:t>!</a:t>
            </a:r>
          </a:p>
          <a:p>
            <a:pPr algn="ctr"/>
            <a:endParaRPr lang="en-US" sz="1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algn="ctr"/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  <a:ea typeface="LeebysSassyPants" panose="02000603000000000000" pitchFamily="2" charset="0"/>
              </a:rPr>
              <a:t>Our Room Parent Team:</a:t>
            </a:r>
          </a:p>
          <a:p>
            <a:pPr algn="ctr"/>
            <a:endParaRPr lang="en-US" sz="2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lvl="1" algn="ctr"/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(Claire Ma, Angie Joe)</a:t>
            </a:r>
          </a:p>
          <a:p>
            <a:pPr lvl="1" algn="ctr"/>
            <a:endParaRPr lang="en-US" sz="4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lvl="1" algn="ctr"/>
            <a:r>
              <a:rPr lang="en-US" sz="4400">
                <a:latin typeface="Comic Sans MS" panose="030F0702030302020204" pitchFamily="66" charset="0"/>
                <a:ea typeface="LeebysSassyPants" panose="02000603000000000000" pitchFamily="2" charset="0"/>
              </a:rPr>
              <a:t>and </a:t>
            </a:r>
            <a:r>
              <a:rPr lang="en-US" sz="4400" dirty="0">
                <a:latin typeface="Comic Sans MS" panose="030F0702030302020204" pitchFamily="66" charset="0"/>
                <a:ea typeface="LeebysSassyPants" panose="02000603000000000000" pitchFamily="2" charset="0"/>
              </a:rPr>
              <a:t>YOU!</a:t>
            </a:r>
          </a:p>
          <a:p>
            <a:pPr lvl="1" algn="ctr"/>
            <a:endParaRPr lang="en-US" dirty="0">
              <a:latin typeface="LeebysSassyPants" panose="02000603000000000000" pitchFamily="2" charset="0"/>
              <a:ea typeface="LeebysSassyPants" panose="02000603000000000000" pitchFamily="2" charset="0"/>
            </a:endParaRPr>
          </a:p>
          <a:p>
            <a:pPr lvl="1" algn="ctr"/>
            <a:endParaRPr lang="en-US" dirty="0">
              <a:latin typeface="LeebysSassyPants" panose="02000603000000000000" pitchFamily="2" charset="0"/>
              <a:ea typeface="LeebysSassyPants" panose="02000603000000000000" pitchFamily="2" charset="0"/>
            </a:endParaRPr>
          </a:p>
          <a:p>
            <a:pPr lvl="0" algn="ctr"/>
            <a:endParaRPr lang="en-US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78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1575722"/>
            <a:ext cx="63651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Volunteer Opportunities</a:t>
            </a:r>
            <a:endParaRPr lang="en-US" sz="1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Mystery Readers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Tuesday Folder Helpers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Class Parties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Field Trips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Take home or in-school special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All volunteers needs will be posted in the weekly email and  Class Dojo. </a:t>
            </a:r>
            <a:endParaRPr lang="en-US" dirty="0">
              <a:latin typeface="LeebysSassyPants" panose="02000603000000000000" pitchFamily="2" charset="0"/>
              <a:ea typeface="LeebysSassyPants" panose="02000603000000000000" pitchFamily="2" charset="0"/>
            </a:endParaRPr>
          </a:p>
          <a:p>
            <a:pPr lvl="0" algn="ctr"/>
            <a:endParaRPr lang="en-US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53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1237394"/>
            <a:ext cx="63651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We Need Your Help!</a:t>
            </a:r>
            <a:endParaRPr lang="en-US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045" y="2154573"/>
            <a:ext cx="6821124" cy="2919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We will be collecting $50 per student for the full year. </a:t>
            </a:r>
          </a:p>
          <a:p>
            <a:pPr marL="0" indent="0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500" dirty="0">
                <a:latin typeface="Comic Sans MS" panose="030F0702030302020204" pitchFamily="66" charset="0"/>
              </a:rPr>
              <a:t>This is how we plan to use the class fund:</a:t>
            </a:r>
          </a:p>
          <a:p>
            <a:pPr marL="0" indent="0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500" dirty="0"/>
              <a:t>Class t-shirt-field trips and field day 								$ 10.00</a:t>
            </a:r>
          </a:p>
          <a:p>
            <a:pPr marL="0" indent="0">
              <a:buNone/>
            </a:pPr>
            <a:r>
              <a:rPr lang="en-US" sz="1500" dirty="0"/>
              <a:t>Thanksgiving friendship Feast-making butter, snacks, and friendship bracelets	$ 1.00</a:t>
            </a:r>
          </a:p>
          <a:p>
            <a:pPr marL="0" indent="0">
              <a:buNone/>
            </a:pPr>
            <a:r>
              <a:rPr lang="en-US" sz="1500" dirty="0"/>
              <a:t>Winter Holiday party-crafts &amp; snacks 								$ 4.00</a:t>
            </a:r>
          </a:p>
          <a:p>
            <a:pPr marL="0" indent="0">
              <a:buNone/>
            </a:pPr>
            <a:r>
              <a:rPr lang="en-US" sz="1500" dirty="0"/>
              <a:t>Chinese New Year party- craft &amp; snacks 							$ 5.00</a:t>
            </a:r>
          </a:p>
          <a:p>
            <a:pPr marL="0" indent="0">
              <a:buNone/>
            </a:pPr>
            <a:r>
              <a:rPr lang="en-US" sz="1500" dirty="0"/>
              <a:t>Classroom supplies, paper, incentive awards, etc.						$ 15.00</a:t>
            </a:r>
          </a:p>
          <a:p>
            <a:pPr marL="0" indent="0">
              <a:buNone/>
            </a:pPr>
            <a:r>
              <a:rPr lang="en-US" sz="1500" dirty="0"/>
              <a:t>Science curriculum materials -supplies for hands on activities .25 per week/child 	$ 10.00</a:t>
            </a:r>
          </a:p>
          <a:p>
            <a:pPr marL="0" indent="0">
              <a:buNone/>
            </a:pPr>
            <a:r>
              <a:rPr lang="en-US" sz="1500" dirty="0"/>
              <a:t>End of Year Party											</a:t>
            </a:r>
            <a:r>
              <a:rPr lang="en-US" sz="1500" u="sng" dirty="0"/>
              <a:t>$ 5.00 </a:t>
            </a:r>
          </a:p>
          <a:p>
            <a:pPr marL="0" indent="0">
              <a:buNone/>
            </a:pPr>
            <a:r>
              <a:rPr lang="en-US" sz="1500" dirty="0"/>
              <a:t>Cost Per Child (44) 											$ 50.00</a:t>
            </a:r>
            <a:endParaRPr lang="en-US" sz="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2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1237394"/>
            <a:ext cx="63651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Coming Soon!</a:t>
            </a:r>
            <a:endParaRPr lang="en-US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16736" y="2359469"/>
            <a:ext cx="6464808" cy="3309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Class Fund Collection 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Volunteer Opportunities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In-class activities (currently looking for ONE parent in the medical profession for next week’s health unit)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Special take home projects 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T-shirt Order Form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Class fund includes 1 t-shirt per child. 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Option for parents to buy a matching t-shirt for $20 per shirt.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0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1767" y="941633"/>
            <a:ext cx="6353368" cy="4722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  <a:ea typeface="LeebysSassyPants" panose="02000603000000000000" pitchFamily="2" charset="0"/>
              </a:rPr>
              <a:t>Meet the Teachers</a:t>
            </a:r>
          </a:p>
          <a:p>
            <a:endParaRPr lang="en-US" sz="11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ea typeface="LeebysSassyPants" panose="02000603000000000000" pitchFamily="2" charset="0"/>
              </a:rPr>
              <a:t>Ms. </a:t>
            </a:r>
            <a:r>
              <a:rPr lang="en-US" sz="1600" dirty="0" err="1">
                <a:latin typeface="Comic Sans MS" panose="030F0702030302020204" pitchFamily="66" charset="0"/>
                <a:ea typeface="LeebysSassyPants" panose="02000603000000000000" pitchFamily="2" charset="0"/>
              </a:rPr>
              <a:t>C.Chen</a:t>
            </a:r>
            <a:r>
              <a:rPr lang="en-US" sz="1600" dirty="0">
                <a:latin typeface="Comic Sans MS" panose="030F0702030302020204" pitchFamily="66" charset="0"/>
                <a:ea typeface="LeebysSassyPants" panose="02000603000000000000" pitchFamily="2" charset="0"/>
              </a:rPr>
              <a:t> (Chinese Teacher)</a:t>
            </a:r>
          </a:p>
          <a:p>
            <a:pPr marL="285750" lvl="0" indent="-28575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Second year teaching 1</a:t>
            </a:r>
            <a:r>
              <a:rPr lang="en-US" sz="1600" baseline="300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st</a:t>
            </a: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 grade!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  <a:ea typeface="LeebysSassyPants" panose="02000603000000000000" pitchFamily="2" charset="0"/>
              </a:rPr>
              <a:t>Enjoy cooking and shopping in antique stores.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  <a:ea typeface="LeebysSassyPants" panose="02000603000000000000" pitchFamily="2" charset="0"/>
              </a:rPr>
              <a:t>Can’t say no to dessert</a:t>
            </a:r>
          </a:p>
          <a:p>
            <a:pPr lvl="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Ms. Russo(English Teacher)</a:t>
            </a:r>
          </a:p>
          <a:p>
            <a:pPr marL="342900" lvl="0" indent="-34290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This is my 32</a:t>
            </a:r>
            <a:r>
              <a:rPr lang="en-US" sz="1600" baseline="300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nd</a:t>
            </a: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 year to teach and 2</a:t>
            </a:r>
            <a:r>
              <a:rPr lang="en-US" sz="1600" baseline="300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nd</a:t>
            </a:r>
            <a:r>
              <a:rPr lang="en-US" sz="16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 year a MIMS.  Most years were spent in ELA Middle School, but I just to love read and share stories with kids.   I spend my spare time with my 4 dogs, family and friends.  Originally, from New York but raised here.  I also cannot say “no” to dessert!  </a:t>
            </a:r>
            <a:endParaRPr lang="en-US" sz="1600" dirty="0">
              <a:solidFill>
                <a:prstClr val="black"/>
              </a:solidFill>
              <a:latin typeface="Century Gothic" panose="020B0502020202020204"/>
            </a:endParaRPr>
          </a:p>
          <a:p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468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3169" y="1034073"/>
            <a:ext cx="6246421" cy="482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THANK YOU!!</a:t>
            </a:r>
          </a:p>
          <a:p>
            <a:pPr lvl="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Thank you so much to everyone for attending tonight!</a:t>
            </a:r>
          </a:p>
          <a:p>
            <a:pPr lvl="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Thank you to everyone who has volunteered and/or donated to our classrooms!</a:t>
            </a:r>
          </a:p>
          <a:p>
            <a:pPr lvl="0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We look forward to working with you and your child this year. It is going to be a wonderful year filled with exciting learning experiences!</a:t>
            </a:r>
          </a:p>
          <a:p>
            <a:pPr lvl="0" algn="ctr"/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3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7543" y="1237394"/>
            <a:ext cx="63651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Comic Sans MS" panose="030F0702030302020204" pitchFamily="66" charset="0"/>
              </a:rPr>
              <a:t>A</a:t>
            </a:r>
            <a:r>
              <a:rPr lang="en-US" altLang="zh-CN" sz="3000" dirty="0">
                <a:latin typeface="Comic Sans MS" panose="030F0702030302020204" pitchFamily="66" charset="0"/>
              </a:rPr>
              <a:t>mazon Wish List 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16736" y="1788161"/>
            <a:ext cx="6464808" cy="3881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r>
              <a:rPr lang="en-US" dirty="0"/>
              <a:t>      Ms. C Chen                       Ms. Russo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sz="3500" dirty="0"/>
              <a:t>Thank you for support</a:t>
            </a:r>
            <a:r>
              <a:rPr lang="en-US" dirty="0"/>
              <a:t>!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34317D-2C8B-4769-BDF0-6C2B5FC65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99" y="1987445"/>
            <a:ext cx="2176781" cy="21767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3A480B-3FA2-42D7-90DD-3BF2C7AE5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0130" y="1996884"/>
            <a:ext cx="2080844" cy="208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0929" y="1260469"/>
            <a:ext cx="649491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mic Sans MS" panose="030F0702030302020204" pitchFamily="66" charset="0"/>
                <a:ea typeface="LeebysSassyPants" panose="02000603000000000000" pitchFamily="2" charset="0"/>
              </a:rPr>
              <a:t>Attendance</a:t>
            </a:r>
          </a:p>
          <a:p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If your child is going to be absent, please let the front office know. At the same time, email us or send a note with your child when he/she returns.</a:t>
            </a:r>
          </a:p>
          <a:p>
            <a:pPr algn="ctr"/>
            <a:r>
              <a:rPr lang="en-US" sz="3000" dirty="0">
                <a:latin typeface="Comic Sans MS" panose="030F0702030302020204" pitchFamily="66" charset="0"/>
                <a:ea typeface="LeebysSassyPants" panose="02000603000000000000" pitchFamily="2" charset="0"/>
              </a:rPr>
              <a:t>Tardy Policy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Children who arrive to the classroom after 8:35 AM will be considered tardy.</a:t>
            </a:r>
            <a:r>
              <a:rPr lang="en-US" sz="2000" dirty="0"/>
              <a:t> </a:t>
            </a:r>
          </a:p>
          <a:p>
            <a:pPr algn="ctr"/>
            <a:r>
              <a:rPr lang="en-US" sz="3000" dirty="0">
                <a:latin typeface="Comic Sans MS" panose="030F0702030302020204" pitchFamily="66" charset="0"/>
                <a:ea typeface="LeebysSassyPants" panose="02000603000000000000" pitchFamily="2" charset="0"/>
              </a:rPr>
              <a:t>Transportation</a:t>
            </a:r>
          </a:p>
          <a:p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If there is a change in transportation, please email:</a:t>
            </a:r>
          </a:p>
          <a:p>
            <a:r>
              <a:rPr lang="en-US" sz="2000" b="1" dirty="0">
                <a:latin typeface="Comic Sans MS" panose="030F0702030302020204" pitchFamily="66" charset="0"/>
                <a:ea typeface="LeebysSassyPants" panose="02000603000000000000" pitchFamily="2" charset="0"/>
                <a:hlinkClick r:id="rId3"/>
              </a:rPr>
              <a:t>MIMSDismissal@houstonisd.org</a:t>
            </a:r>
            <a:endParaRPr lang="en-US" sz="2000" b="1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Emails must be received no later than 3:15 pm.</a:t>
            </a:r>
            <a:endParaRPr lang="en-US" sz="2000" b="1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8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36608" y="1573229"/>
            <a:ext cx="6353368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>
                <a:latin typeface="Comic Sans MS" panose="030F0702030302020204" pitchFamily="66" charset="0"/>
              </a:rPr>
              <a:t>EARLY DEPARTURE PICK-UP</a:t>
            </a:r>
          </a:p>
          <a:p>
            <a:pPr algn="ctr"/>
            <a:r>
              <a:rPr lang="en-US" sz="3000" dirty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If you need to pick up your child prior to dismissal time, please come to the front office before 3:30 pm. The person picking up the student must show his/her driver’s license and be listed in HISD system. Designated adults who are not in the system must present a written permission or email from the parent</a:t>
            </a:r>
            <a:r>
              <a:rPr lang="en-US" sz="2000" dirty="0"/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312038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2433" y="1228112"/>
            <a:ext cx="6264322" cy="421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White Daily Binder </a:t>
            </a: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 </a:t>
            </a:r>
          </a:p>
          <a:p>
            <a:pPr marL="304747" lvl="0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Homework will be in the folder.</a:t>
            </a:r>
          </a:p>
          <a:p>
            <a:pPr marL="304747" lvl="0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The binder should be returned to school daily. </a:t>
            </a:r>
          </a:p>
          <a:p>
            <a:pPr lvl="0" algn="ctr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</a:pPr>
            <a:r>
              <a:rPr lang="en-US" sz="2800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Red Tuesday Folder</a:t>
            </a:r>
          </a:p>
          <a:p>
            <a:pPr marL="304747" lvl="0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Graded assignments will be sent home in the Tuesday folder.</a:t>
            </a:r>
          </a:p>
          <a:p>
            <a:pPr marL="304747" lvl="0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Important information from MIMS will be sent home on Tuesdays as well. </a:t>
            </a:r>
          </a:p>
          <a:p>
            <a:pPr marL="304747" indent="-304747" defTabSz="1218987">
              <a:lnSpc>
                <a:spcPct val="95000"/>
              </a:lnSpc>
              <a:spcBef>
                <a:spcPts val="1866"/>
              </a:spcBef>
              <a:buClr>
                <a:srgbClr val="70AD47">
                  <a:lumMod val="75000"/>
                </a:srgbClr>
              </a:buClr>
              <a:buSzPct val="10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Please initial conduct chart weekly.</a:t>
            </a:r>
          </a:p>
        </p:txBody>
      </p:sp>
    </p:spTree>
    <p:extLst>
      <p:ext uri="{BB962C8B-B14F-4D97-AF65-F5344CB8AC3E}">
        <p14:creationId xmlns:p14="http://schemas.microsoft.com/office/powerpoint/2010/main" val="239454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424" y="1202777"/>
            <a:ext cx="655429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  <a:ea typeface="LeebysSassyPants" panose="02000603000000000000" pitchFamily="2" charset="0"/>
              </a:rPr>
              <a:t>Conduct</a:t>
            </a:r>
          </a:p>
          <a:p>
            <a:pPr algn="ctr"/>
            <a:r>
              <a:rPr lang="en-US" u="sng" dirty="0">
                <a:latin typeface="Comic Sans MS" panose="030F0702030302020204" pitchFamily="66" charset="0"/>
                <a:ea typeface="LeebysSassyPants" panose="02000603000000000000" pitchFamily="2" charset="0"/>
              </a:rPr>
              <a:t>Color System as in MIMS Student Code of Conduct</a:t>
            </a:r>
          </a:p>
          <a:p>
            <a:pPr algn="ctr"/>
            <a:r>
              <a:rPr lang="en-US" u="sng" dirty="0">
                <a:latin typeface="Comic Sans MS" panose="030F0702030302020204" pitchFamily="66" charset="0"/>
                <a:ea typeface="LeebysSassyPants" panose="02000603000000000000" pitchFamily="2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Student’s conduct begins on Green (Satisfactory)and can move up to Purple (</a:t>
            </a:r>
            <a:r>
              <a:rPr lang="en-US" sz="2000" dirty="0" err="1">
                <a:latin typeface="Comic Sans MS" panose="030F0702030302020204" pitchFamily="66" charset="0"/>
                <a:ea typeface="LeebysSassyPants" panose="02000603000000000000" pitchFamily="2" charset="0"/>
              </a:rPr>
              <a:t>xcellent</a:t>
            </a: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) or down yellow (poor) and red (unsatisfactory).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Weekly chart home starting soon and will be in Tuesday folders.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omic Sans MS" panose="030F0702030302020204" pitchFamily="66" charset="0"/>
                <a:ea typeface="LeebysSassyPants" panose="02000603000000000000" pitchFamily="2" charset="0"/>
              </a:rPr>
              <a:t>Classes are using Dojo which is an incentive program to encourage positive behavior.  It is fluid program that gives students the opportunity to make better choices during the day </a:t>
            </a:r>
            <a:r>
              <a:rPr lang="en-US" sz="2400" dirty="0">
                <a:latin typeface="Comic Sans MS" panose="030F0702030302020204" pitchFamily="66" charset="0"/>
                <a:ea typeface="LeebysSassyPants" panose="02000603000000000000" pitchFamily="2" charset="0"/>
                <a:sym typeface="Wingdings" panose="05000000000000000000" pitchFamily="2" charset="2"/>
              </a:rPr>
              <a:t></a:t>
            </a:r>
          </a:p>
          <a:p>
            <a:pPr lvl="1"/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  <a:sym typeface="Wingdings" panose="05000000000000000000" pitchFamily="2" charset="2"/>
            </a:endParaRPr>
          </a:p>
          <a:p>
            <a:pPr lvl="1"/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391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3169" y="1015800"/>
            <a:ext cx="602078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latin typeface="Comic Sans MS" panose="030F0702030302020204" pitchFamily="66" charset="0"/>
                <a:ea typeface="LeebysSassyPants" panose="02000603000000000000" pitchFamily="2" charset="0"/>
              </a:rPr>
              <a:t>Grades</a:t>
            </a:r>
          </a:p>
          <a:p>
            <a:pPr lvl="0" algn="ctr"/>
            <a:endParaRPr lang="en-US" sz="16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457200" lvl="0" indent="-457200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  <a:ea typeface="LeebysSassyPants" panose="02000603000000000000" pitchFamily="2" charset="0"/>
              </a:rPr>
              <a:t>Students will have tests on Monday in Chinese classes and Fridays for ELA and SS.</a:t>
            </a:r>
            <a:endParaRPr lang="en-US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457200" lvl="0" indent="-457200">
              <a:buFontTx/>
              <a:buChar char="-"/>
            </a:pPr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Create an account on Gradespeed and check your child’s grades weekly. </a:t>
            </a:r>
          </a:p>
          <a:p>
            <a:pPr marL="457200" lvl="0" indent="-457200">
              <a:buFontTx/>
              <a:buChar char="-"/>
            </a:pPr>
            <a:r>
              <a:rPr lang="en-US" dirty="0">
                <a:latin typeface="Comic Sans MS" panose="030F0702030302020204" pitchFamily="66" charset="0"/>
                <a:ea typeface="LeebysSassyPants" panose="02000603000000000000" pitchFamily="2" charset="0"/>
              </a:rPr>
              <a:t>If your child makes below a 70% on a test, you must sign and return the test for your child to retake.  Highest grade possible is a 70%.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C9292A-E2AC-48C3-A2F0-19DAF1900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778" y="4124343"/>
            <a:ext cx="1484345" cy="14843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0309D3-D6C5-4890-A55A-A7D22C8E2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169" y="4295362"/>
            <a:ext cx="4293042" cy="11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4" y="2470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8549" y="1369428"/>
            <a:ext cx="62779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omic Sans MS" panose="030F0702030302020204" pitchFamily="66" charset="0"/>
              </a:rPr>
              <a:t>CELL PHONE AND ELECTRONIC DEVICE POLICY</a:t>
            </a:r>
            <a:endParaRPr lang="en-US" sz="30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pPr marL="457200" indent="-457200">
              <a:buFontTx/>
              <a:buChar char="-"/>
            </a:pPr>
            <a:endParaRPr lang="en-US" sz="24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DF82C1-CC6F-41B0-9CCB-63DDF8789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481" y="2900289"/>
            <a:ext cx="6667145" cy="208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3169" y="1015800"/>
            <a:ext cx="602078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latin typeface="Comic Sans MS" panose="030F0702030302020204" pitchFamily="66" charset="0"/>
                <a:ea typeface="LeebysSassyPants" panose="02000603000000000000" pitchFamily="2" charset="0"/>
              </a:rPr>
              <a:t>Goals</a:t>
            </a: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endParaRPr lang="en-US" sz="3600" dirty="0">
              <a:latin typeface="Comic Sans MS" panose="030F0902030302020204" pitchFamily="66" charset="0"/>
              <a:ea typeface="LeebysSassyPants" panose="02000603000000000000" pitchFamily="2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902030302020204" pitchFamily="66" charset="0"/>
              </a:rPr>
              <a:t>Understand all first grade objectives with a grade of 70% or higher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Comic Sans MS" panose="030F09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902030302020204" pitchFamily="66" charset="0"/>
              </a:rPr>
              <a:t>Reading Level J at the end of first grade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Comic Sans MS" panose="030F09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902030302020204" pitchFamily="66" charset="0"/>
              </a:rPr>
              <a:t>Pass both English and Chinese First Grade High Frequency Word Evaluations with 70%. 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>
              <a:latin typeface="Comic Sans MS" panose="030F0902030302020204" pitchFamily="66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902030302020204" pitchFamily="66" charset="0"/>
              </a:rPr>
              <a:t>If a student who passed the Chinese HFW BOY and MOY tests, but did not pass the HFW EOY test, the student is required to go to summer school.</a:t>
            </a:r>
          </a:p>
          <a:p>
            <a:pPr lvl="0" algn="ctr"/>
            <a:endParaRPr lang="en-US" sz="1600" dirty="0">
              <a:latin typeface="Comic Sans MS" panose="030F0702030302020204" pitchFamily="66" charset="0"/>
              <a:ea typeface="LeebysSassyPant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0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7405</TotalTime>
  <Words>954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Comic Sans MS</vt:lpstr>
      <vt:lpstr>LeebysSassyPants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McConnell</dc:creator>
  <cp:lastModifiedBy>Russo, Jamie B</cp:lastModifiedBy>
  <cp:revision>93</cp:revision>
  <dcterms:created xsi:type="dcterms:W3CDTF">2017-09-21T01:35:26Z</dcterms:created>
  <dcterms:modified xsi:type="dcterms:W3CDTF">2019-09-11T21:28:13Z</dcterms:modified>
</cp:coreProperties>
</file>